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42" r:id="rId3"/>
    <p:sldId id="1043" r:id="rId4"/>
    <p:sldId id="1044" r:id="rId5"/>
    <p:sldId id="1049" r:id="rId6"/>
    <p:sldId id="1050" r:id="rId7"/>
    <p:sldId id="1051" r:id="rId8"/>
    <p:sldId id="1045" r:id="rId9"/>
    <p:sldId id="1052" r:id="rId10"/>
    <p:sldId id="1009" r:id="rId11"/>
    <p:sldId id="1027" r:id="rId12"/>
    <p:sldId id="1029" r:id="rId13"/>
    <p:sldId id="1053" r:id="rId14"/>
    <p:sldId id="1015" r:id="rId15"/>
    <p:sldId id="1030" r:id="rId16"/>
    <p:sldId id="1032" r:id="rId17"/>
    <p:sldId id="1021" r:id="rId18"/>
    <p:sldId id="1040" r:id="rId19"/>
    <p:sldId id="1016" r:id="rId20"/>
    <p:sldId id="1023" r:id="rId21"/>
    <p:sldId id="1034" r:id="rId22"/>
    <p:sldId id="1054" r:id="rId23"/>
    <p:sldId id="1035" r:id="rId24"/>
    <p:sldId id="1038" r:id="rId25"/>
    <p:sldId id="1036" r:id="rId26"/>
    <p:sldId id="1055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5F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Do you want to visit the UN building?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267031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we do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That’s right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There are four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692696"/>
            <a:ext cx="8614672" cy="63825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1D0DEC2-B3B3-FD8B-4732-30F44BE4A980}"/>
              </a:ext>
            </a:extLst>
          </p:cNvPr>
          <p:cNvSpPr txBox="1"/>
          <p:nvPr/>
        </p:nvSpPr>
        <p:spPr>
          <a:xfrm>
            <a:off x="550590" y="3447288"/>
            <a:ext cx="6093068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40000"/>
              </a:lnSpc>
            </a:pPr>
            <a:r>
              <a:rPr lang="en-US" altLang="zh-CN" sz="26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visit Beijing?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840A9D6-A2E6-D05D-BC30-2379346833CE}"/>
              </a:ext>
            </a:extLst>
          </p:cNvPr>
          <p:cNvSpPr txBox="1"/>
          <p:nvPr/>
        </p:nvSpPr>
        <p:spPr>
          <a:xfrm>
            <a:off x="920302" y="1791104"/>
            <a:ext cx="430376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A</a:t>
            </a:r>
            <a:endParaRPr lang="zh-CN" altLang="en-US" sz="2600"/>
          </a:p>
        </p:txBody>
      </p:sp>
      <p:sp>
        <p:nvSpPr>
          <p:cNvPr id="3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 txBox="1">
            <a:spLocks/>
          </p:cNvSpPr>
          <p:nvPr/>
        </p:nvSpPr>
        <p:spPr bwMode="auto">
          <a:xfrm>
            <a:off x="360854" y="4024496"/>
            <a:ext cx="11485848" cy="170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are sheep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 is a train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There is a train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A83BF16-0B0C-9A9D-4409-055DA7D21D17}"/>
              </a:ext>
            </a:extLst>
          </p:cNvPr>
          <p:cNvSpPr txBox="1"/>
          <p:nvPr/>
        </p:nvSpPr>
        <p:spPr>
          <a:xfrm>
            <a:off x="550590" y="5644104"/>
            <a:ext cx="6093068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40000"/>
              </a:lnSpc>
            </a:pPr>
            <a:r>
              <a:rPr lang="en-US" altLang="zh-CN" sz="26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it?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D88BFE9-664C-64E5-3595-552BA877646E}"/>
              </a:ext>
            </a:extLst>
          </p:cNvPr>
          <p:cNvSpPr txBox="1"/>
          <p:nvPr/>
        </p:nvSpPr>
        <p:spPr>
          <a:xfrm>
            <a:off x="955558" y="4014208"/>
            <a:ext cx="512848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B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please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There are ten apples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D6E7EBD-5073-2D8E-E9A8-8562AD8EAF2C}"/>
              </a:ext>
            </a:extLst>
          </p:cNvPr>
          <p:cNvSpPr txBox="1"/>
          <p:nvPr/>
        </p:nvSpPr>
        <p:spPr>
          <a:xfrm>
            <a:off x="622598" y="2881656"/>
            <a:ext cx="6696744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apples are there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on the desk?</a:t>
            </a:r>
            <a:endParaRPr lang="zh-CN" altLang="zh-CN" sz="1050">
              <a:solidFill>
                <a:srgbClr val="000000"/>
              </a:solidFill>
              <a:effectLst/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90C6DA7-425D-761F-6A98-7EB79A5F5555}"/>
              </a:ext>
            </a:extLst>
          </p:cNvPr>
          <p:cNvSpPr txBox="1"/>
          <p:nvPr/>
        </p:nvSpPr>
        <p:spPr>
          <a:xfrm>
            <a:off x="954590" y="1106535"/>
            <a:ext cx="5321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2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 txBox="1">
            <a:spLocks/>
          </p:cNvSpPr>
          <p:nvPr/>
        </p:nvSpPr>
        <p:spPr bwMode="auto">
          <a:xfrm>
            <a:off x="360854" y="3526277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here’s the flag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There are 193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4188082-4C4D-8BEF-F32F-1686C6AA6952}"/>
              </a:ext>
            </a:extLst>
          </p:cNvPr>
          <p:cNvSpPr txBox="1"/>
          <p:nvPr/>
        </p:nvSpPr>
        <p:spPr>
          <a:xfrm>
            <a:off x="622598" y="5396657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flags are there?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38A2481-8FCE-C1BE-5C80-DE293F927CE4}"/>
              </a:ext>
            </a:extLst>
          </p:cNvPr>
          <p:cNvSpPr txBox="1"/>
          <p:nvPr/>
        </p:nvSpPr>
        <p:spPr>
          <a:xfrm>
            <a:off x="973846" y="3650261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34724-692E-586D-4CDB-3DE09F28A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19844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根据句意及图片提示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tabLst>
                <a:tab pos="3948113" algn="l"/>
                <a:tab pos="7359650" algn="l"/>
              </a:tabLst>
            </a:pPr>
            <a:r>
              <a:rPr lang="en-US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endParaRPr lang="en-US" altLang="zh-CN" sz="2800" dirty="0">
              <a:solidFill>
                <a:srgbClr val="00AEE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en-US" altLang="zh-CN" sz="2800" dirty="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</a:t>
            </a:r>
            <a:r>
              <a:rPr lang="zh-CN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New York. 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do we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720725" algn="l"/>
                <a:tab pos="3948113" algn="l"/>
                <a:tab pos="73596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x117.jpg" descr="id:2147494650;FounderCES">
            <a:extLst>
              <a:ext uri="{FF2B5EF4-FFF2-40B4-BE49-F238E27FC236}">
                <a16:creationId xmlns:a16="http://schemas.microsoft.com/office/drawing/2014/main" id="{C5B44774-965D-0C8F-EA12-BD5E5D58F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985" y="1903696"/>
            <a:ext cx="1922885" cy="130424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0536253-77D2-D410-7F0B-79D226F8CCC4}"/>
              </a:ext>
            </a:extLst>
          </p:cNvPr>
          <p:cNvSpPr txBox="1"/>
          <p:nvPr/>
        </p:nvSpPr>
        <p:spPr>
          <a:xfrm>
            <a:off x="2638822" y="3455630"/>
            <a:ext cx="864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visit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E10954D-98EA-DD4E-4466-FCB42F055424}"/>
              </a:ext>
            </a:extLst>
          </p:cNvPr>
          <p:cNvSpPr txBox="1"/>
          <p:nvPr/>
        </p:nvSpPr>
        <p:spPr>
          <a:xfrm>
            <a:off x="4150990" y="3394086"/>
            <a:ext cx="2592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UN    building</a:t>
            </a:r>
            <a:endParaRPr lang="zh-CN" altLang="en-US"/>
          </a:p>
        </p:txBody>
      </p:sp>
      <p:sp>
        <p:nvSpPr>
          <p:cNvPr id="10" name="内容占位符 1">
            <a:extLst>
              <a:ext uri="{FF2B5EF4-FFF2-40B4-BE49-F238E27FC236}">
                <a16:creationId xmlns:a16="http://schemas.microsoft.com/office/drawing/2014/main" id="{EAD51E7E-3D99-4C1B-7B5D-77A651F0F4A8}"/>
              </a:ext>
            </a:extLst>
          </p:cNvPr>
          <p:cNvSpPr txBox="1">
            <a:spLocks/>
          </p:cNvSpPr>
          <p:nvPr/>
        </p:nvSpPr>
        <p:spPr bwMode="auto">
          <a:xfrm>
            <a:off x="360854" y="39716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我想要参观在纽约的联合国大楼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visit, UN building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4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C9B41-46D5-48DC-A7E4-9C63B0E14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64FB50C-5FF6-357F-7DDD-06AF14F4D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34276"/>
            <a:ext cx="11485848" cy="4247317"/>
          </a:xfrm>
        </p:spPr>
        <p:txBody>
          <a:bodyPr/>
          <a:lstStyle/>
          <a:p>
            <a:pPr algn="l">
              <a:tabLst>
                <a:tab pos="2690813" algn="l"/>
                <a:tab pos="5741988" algn="l"/>
                <a:tab pos="7359650" algn="l"/>
              </a:tabLst>
            </a:pPr>
            <a:r>
              <a:rPr lang="en-US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endParaRPr lang="en-US" altLang="zh-CN" sz="2800" dirty="0">
              <a:solidFill>
                <a:srgbClr val="00AEE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r>
              <a:rPr lang="en-US" altLang="zh-CN" sz="2800" dirty="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</a:t>
            </a:r>
            <a:r>
              <a:rPr lang="zh-CN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flower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endParaRPr lang="en-US" altLang="zh-CN" sz="2800" dirty="0">
              <a:solidFill>
                <a:srgbClr val="00AEE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endParaRPr lang="en-US" altLang="zh-CN" sz="2800" dirty="0">
              <a:solidFill>
                <a:srgbClr val="00AEE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en-US" altLang="zh-CN" sz="2800" dirty="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stars are there in American flag?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67.jpg" descr="id:2147494657;FounderCES">
            <a:extLst>
              <a:ext uri="{FF2B5EF4-FFF2-40B4-BE49-F238E27FC236}">
                <a16:creationId xmlns:a16="http://schemas.microsoft.com/office/drawing/2014/main" id="{D13CE23D-1E00-465F-360F-ECFA190CC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847028"/>
            <a:ext cx="1058045" cy="1304248"/>
          </a:xfrm>
          <a:prstGeom prst="rect">
            <a:avLst/>
          </a:prstGeom>
        </p:spPr>
      </p:pic>
      <p:pic>
        <p:nvPicPr>
          <p:cNvPr id="4" name="j68.jpg" descr="id:2147494664;FounderCES">
            <a:extLst>
              <a:ext uri="{FF2B5EF4-FFF2-40B4-BE49-F238E27FC236}">
                <a16:creationId xmlns:a16="http://schemas.microsoft.com/office/drawing/2014/main" id="{DD483F0C-2B92-385A-CBBF-812C14474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982" y="836712"/>
            <a:ext cx="2376264" cy="1304247"/>
          </a:xfrm>
          <a:prstGeom prst="rect">
            <a:avLst/>
          </a:prstGeom>
        </p:spPr>
      </p:pic>
      <p:sp>
        <p:nvSpPr>
          <p:cNvPr id="6" name="内容占位符 2">
            <a:extLst>
              <a:ext uri="{FF2B5EF4-FFF2-40B4-BE49-F238E27FC236}">
                <a16:creationId xmlns:a16="http://schemas.microsoft.com/office/drawing/2014/main" id="{98AD2AEF-62DB-23C7-A842-2C37B713A61D}"/>
              </a:ext>
            </a:extLst>
          </p:cNvPr>
          <p:cNvSpPr txBox="1">
            <a:spLocks/>
          </p:cNvSpPr>
          <p:nvPr/>
        </p:nvSpPr>
        <p:spPr bwMode="auto">
          <a:xfrm>
            <a:off x="360854" y="31424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由图片可知，句意为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我想要给花拍照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take, photo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E912E56-3A4F-ADA2-8255-6793BE33B158}"/>
              </a:ext>
            </a:extLst>
          </p:cNvPr>
          <p:cNvSpPr txBox="1"/>
          <p:nvPr/>
        </p:nvSpPr>
        <p:spPr>
          <a:xfrm>
            <a:off x="2233150" y="2610923"/>
            <a:ext cx="864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take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7A5DC62-4239-0D9E-45CD-5FEF9C8B24C3}"/>
              </a:ext>
            </a:extLst>
          </p:cNvPr>
          <p:cNvSpPr txBox="1"/>
          <p:nvPr/>
        </p:nvSpPr>
        <p:spPr>
          <a:xfrm>
            <a:off x="3422118" y="2548936"/>
            <a:ext cx="10580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hoto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CB221C7-5BC7-04E0-C73E-78637DB4F3E3}"/>
              </a:ext>
            </a:extLst>
          </p:cNvPr>
          <p:cNvSpPr txBox="1"/>
          <p:nvPr/>
        </p:nvSpPr>
        <p:spPr>
          <a:xfrm>
            <a:off x="1333801" y="4475944"/>
            <a:ext cx="22411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How    many</a:t>
            </a:r>
            <a:endParaRPr lang="zh-CN" altLang="en-US"/>
          </a:p>
        </p:txBody>
      </p:sp>
      <p:sp>
        <p:nvSpPr>
          <p:cNvPr id="13" name="内容占位符 4">
            <a:extLst>
              <a:ext uri="{FF2B5EF4-FFF2-40B4-BE49-F238E27FC236}">
                <a16:creationId xmlns:a16="http://schemas.microsoft.com/office/drawing/2014/main" id="{7694F565-5725-A80D-59E1-778A2F9A393B}"/>
              </a:ext>
            </a:extLst>
          </p:cNvPr>
          <p:cNvSpPr txBox="1">
            <a:spLocks/>
          </p:cNvSpPr>
          <p:nvPr/>
        </p:nvSpPr>
        <p:spPr bwMode="auto">
          <a:xfrm>
            <a:off x="360854" y="50234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由图片和答句可知，问句句意为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美国国旗上有多少颗星星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77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20776"/>
            <a:ext cx="11485848" cy="195386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member states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in the UN?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5709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	B. are	C. /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728128"/>
            <a:ext cx="6094393" cy="64766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82E0C5C-3A84-0803-EE9F-9C2DAF162B7E}"/>
              </a:ext>
            </a:extLst>
          </p:cNvPr>
          <p:cNvSpPr txBox="1"/>
          <p:nvPr/>
        </p:nvSpPr>
        <p:spPr>
          <a:xfrm>
            <a:off x="973846" y="2162476"/>
            <a:ext cx="3688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799B9A0-6936-7BFA-A7A6-DD37FE67AE10}"/>
              </a:ext>
            </a:extLst>
          </p:cNvPr>
          <p:cNvSpPr txBox="1">
            <a:spLocks/>
          </p:cNvSpPr>
          <p:nvPr/>
        </p:nvSpPr>
        <p:spPr bwMode="auto">
          <a:xfrm>
            <a:off x="586022" y="3273560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 states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是名词复数，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 txBox="1">
            <a:spLocks/>
          </p:cNvSpPr>
          <p:nvPr/>
        </p:nvSpPr>
        <p:spPr bwMode="auto">
          <a:xfrm>
            <a:off x="360854" y="3877653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bottles of juice do you want?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65709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many	B. much	C. long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8">
            <a:extLst>
              <a:ext uri="{FF2B5EF4-FFF2-40B4-BE49-F238E27FC236}">
                <a16:creationId xmlns:a16="http://schemas.microsoft.com/office/drawing/2014/main" id="{85EE4288-B546-ECB6-470F-FC2A32017D1E}"/>
              </a:ext>
            </a:extLst>
          </p:cNvPr>
          <p:cNvSpPr txBox="1">
            <a:spLocks/>
          </p:cNvSpPr>
          <p:nvPr/>
        </p:nvSpPr>
        <p:spPr bwMode="auto">
          <a:xfrm>
            <a:off x="550590" y="5147509"/>
            <a:ext cx="1129611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bottles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修饰，其中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是可数名词复数，用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询问数量，故选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C705D68-6A6F-F76D-5AA0-5C291B5C0428}"/>
              </a:ext>
            </a:extLst>
          </p:cNvPr>
          <p:cNvSpPr txBox="1"/>
          <p:nvPr/>
        </p:nvSpPr>
        <p:spPr>
          <a:xfrm>
            <a:off x="965054" y="3995965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61106"/>
            <a:ext cx="11485848" cy="130753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do you need?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5709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much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often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D417D74-735B-1D12-A2A8-8B11C6F576D5}"/>
              </a:ext>
            </a:extLst>
          </p:cNvPr>
          <p:cNvSpPr txBox="1"/>
          <p:nvPr/>
        </p:nvSpPr>
        <p:spPr>
          <a:xfrm>
            <a:off x="576878" y="2340106"/>
            <a:ext cx="875868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对不可数名词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的数量提问用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much,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3D221C9-474F-6A11-92C1-32DC8EC66CB2}"/>
              </a:ext>
            </a:extLst>
          </p:cNvPr>
          <p:cNvSpPr txBox="1"/>
          <p:nvPr/>
        </p:nvSpPr>
        <p:spPr>
          <a:xfrm>
            <a:off x="965054" y="1163506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 txBox="1">
            <a:spLocks/>
          </p:cNvSpPr>
          <p:nvPr/>
        </p:nvSpPr>
        <p:spPr bwMode="auto">
          <a:xfrm>
            <a:off x="360854" y="2928432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countries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presents to the 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657098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gives	B. giving	C. give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C60CD60-203B-8568-287D-3603367F76D6}"/>
              </a:ext>
            </a:extLst>
          </p:cNvPr>
          <p:cNvSpPr txBox="1"/>
          <p:nvPr/>
        </p:nvSpPr>
        <p:spPr>
          <a:xfrm>
            <a:off x="550590" y="4212314"/>
            <a:ext cx="9145016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countries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是复数，谓语动词用原形，故选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EA108E1-5060-873F-75B1-E0BDAA21BE32}"/>
              </a:ext>
            </a:extLst>
          </p:cNvPr>
          <p:cNvSpPr txBox="1"/>
          <p:nvPr/>
        </p:nvSpPr>
        <p:spPr>
          <a:xfrm>
            <a:off x="947470" y="3048416"/>
            <a:ext cx="6832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0753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visit the UN building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York?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57098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from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2C9D7AFE-2C9C-3AB7-9FB4-2A66F8B914EB}"/>
              </a:ext>
            </a:extLst>
          </p:cNvPr>
          <p:cNvSpPr txBox="1">
            <a:spLocks/>
          </p:cNvSpPr>
          <p:nvPr/>
        </p:nvSpPr>
        <p:spPr bwMode="auto">
          <a:xfrm>
            <a:off x="586022" y="198274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，句中表达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在纽约的联合国大楼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B43E013-CF8F-E2D5-E744-CDA2D6AC6AB1}"/>
              </a:ext>
            </a:extLst>
          </p:cNvPr>
          <p:cNvSpPr txBox="1"/>
          <p:nvPr/>
        </p:nvSpPr>
        <p:spPr>
          <a:xfrm>
            <a:off x="954590" y="884688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 txBox="1">
            <a:spLocks/>
          </p:cNvSpPr>
          <p:nvPr/>
        </p:nvSpPr>
        <p:spPr bwMode="auto">
          <a:xfrm>
            <a:off x="360854" y="323126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75" indent="-1793875" eaLnBrk="1" hangingPunct="0">
              <a:tabLst>
                <a:tab pos="4572000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Which country is the Permanent member of the UN Security Council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联合国安全理事会常任理事国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Australia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Germany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B61CCA5-503A-6247-6F3D-6689DBBDB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3405672"/>
            <a:ext cx="2639060" cy="392430"/>
          </a:xfrm>
          <a:prstGeom prst="rect">
            <a:avLst/>
          </a:prstGeom>
        </p:spPr>
      </p:pic>
      <p:sp>
        <p:nvSpPr>
          <p:cNvPr id="11" name="内容占位符 10">
            <a:extLst>
              <a:ext uri="{FF2B5EF4-FFF2-40B4-BE49-F238E27FC236}">
                <a16:creationId xmlns:a16="http://schemas.microsoft.com/office/drawing/2014/main" id="{59DDF8E8-9D13-19AC-2C59-C55BF0475EB1}"/>
              </a:ext>
            </a:extLst>
          </p:cNvPr>
          <p:cNvSpPr txBox="1">
            <a:spLocks/>
          </p:cNvSpPr>
          <p:nvPr/>
        </p:nvSpPr>
        <p:spPr bwMode="auto">
          <a:xfrm>
            <a:off x="586022" y="5144063"/>
            <a:ext cx="11197816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联合国安理会常任理事国为：中国、俄罗斯、英国、法国和美国，故选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7F92878-228D-5192-EDAF-245A78AB5AAA}"/>
              </a:ext>
            </a:extLst>
          </p:cNvPr>
          <p:cNvSpPr txBox="1"/>
          <p:nvPr/>
        </p:nvSpPr>
        <p:spPr>
          <a:xfrm>
            <a:off x="965054" y="3340277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11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220" y="11399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选出与下列句子相对应的答语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go shopping with me?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 you want to go?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 txBox="1">
            <a:spLocks/>
          </p:cNvSpPr>
          <p:nvPr/>
        </p:nvSpPr>
        <p:spPr bwMode="auto">
          <a:xfrm>
            <a:off x="7247334" y="2265253"/>
            <a:ext cx="5328592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want to go with 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I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want to go 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want to go there tomorrow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 want to go to Nanjing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B989D8F-4DE4-8308-4360-E44CC3362374}"/>
              </a:ext>
            </a:extLst>
          </p:cNvPr>
          <p:cNvSpPr txBox="1"/>
          <p:nvPr/>
        </p:nvSpPr>
        <p:spPr>
          <a:xfrm>
            <a:off x="900332" y="1924590"/>
            <a:ext cx="5057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782CC60-35C5-CB19-EB46-12422496B20F}"/>
              </a:ext>
            </a:extLst>
          </p:cNvPr>
          <p:cNvSpPr txBox="1"/>
          <p:nvPr/>
        </p:nvSpPr>
        <p:spPr>
          <a:xfrm>
            <a:off x="468283" y="2420888"/>
            <a:ext cx="6877441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开头的一般疑问句，肯定回答是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I/we do.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77DBA0E-C7B4-9B87-0A74-CCD101453E4C}"/>
              </a:ext>
            </a:extLst>
          </p:cNvPr>
          <p:cNvSpPr txBox="1"/>
          <p:nvPr/>
        </p:nvSpPr>
        <p:spPr>
          <a:xfrm>
            <a:off x="906806" y="3830195"/>
            <a:ext cx="5057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050590B-F406-DEDB-2140-C5E2B81C4B7B}"/>
              </a:ext>
            </a:extLst>
          </p:cNvPr>
          <p:cNvSpPr txBox="1"/>
          <p:nvPr/>
        </p:nvSpPr>
        <p:spPr>
          <a:xfrm>
            <a:off x="468283" y="4341452"/>
            <a:ext cx="6176596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问句询问地点，故选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06C0EB3-8622-7EB1-C895-FF699ED61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73592"/>
            <a:ext cx="11485848" cy="3242170"/>
          </a:xfrm>
        </p:spPr>
        <p:txBody>
          <a:bodyPr/>
          <a:lstStyle/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do you want to go with?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want to do?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 you want to go there?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3E21AD4-3DB4-3854-4680-C4FABF33BB16}"/>
              </a:ext>
            </a:extLst>
          </p:cNvPr>
          <p:cNvSpPr txBox="1"/>
          <p:nvPr/>
        </p:nvSpPr>
        <p:spPr>
          <a:xfrm>
            <a:off x="973846" y="1493576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180CC20-04E4-C332-55D1-EA4B9B24579A}"/>
              </a:ext>
            </a:extLst>
          </p:cNvPr>
          <p:cNvSpPr txBox="1"/>
          <p:nvPr/>
        </p:nvSpPr>
        <p:spPr>
          <a:xfrm>
            <a:off x="973846" y="2765015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14347B7-F351-9C3C-837A-0360E5EE1E8F}"/>
              </a:ext>
            </a:extLst>
          </p:cNvPr>
          <p:cNvSpPr txBox="1"/>
          <p:nvPr/>
        </p:nvSpPr>
        <p:spPr>
          <a:xfrm>
            <a:off x="531334" y="2024008"/>
            <a:ext cx="609306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问句询问人物，故选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F169FFF-58A7-ABB4-30C5-0226A5B79702}"/>
              </a:ext>
            </a:extLst>
          </p:cNvPr>
          <p:cNvSpPr txBox="1"/>
          <p:nvPr/>
        </p:nvSpPr>
        <p:spPr>
          <a:xfrm>
            <a:off x="531334" y="3305819"/>
            <a:ext cx="609306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问句询问你想做什么事情，故选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CD2FFCB-AAF2-B99D-DCA7-3F627BCF401D}"/>
              </a:ext>
            </a:extLst>
          </p:cNvPr>
          <p:cNvSpPr txBox="1"/>
          <p:nvPr/>
        </p:nvSpPr>
        <p:spPr>
          <a:xfrm>
            <a:off x="531334" y="4572354"/>
            <a:ext cx="609306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问句询问时间，故选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DFBC135-DC9F-E60F-58E8-DF0057E3411B}"/>
              </a:ext>
            </a:extLst>
          </p:cNvPr>
          <p:cNvSpPr txBox="1"/>
          <p:nvPr/>
        </p:nvSpPr>
        <p:spPr>
          <a:xfrm>
            <a:off x="973846" y="4055618"/>
            <a:ext cx="5848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 txBox="1">
            <a:spLocks/>
          </p:cNvSpPr>
          <p:nvPr/>
        </p:nvSpPr>
        <p:spPr bwMode="auto">
          <a:xfrm>
            <a:off x="7031310" y="1412776"/>
            <a:ext cx="5328592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want to go with 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Yes, I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want to go 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want to go there tomorrow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675132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 want to go to Nanjing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8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214266"/>
            <a:ext cx="11485848" cy="2595839"/>
          </a:xfrm>
        </p:spPr>
        <p:txBody>
          <a:bodyPr/>
          <a:lstStyle/>
          <a:p>
            <a:pPr hangingPunct="0">
              <a:tabLst>
                <a:tab pos="3227388" algn="l"/>
                <a:tab pos="423068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的旅行计划和景区提供的旅游指南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做出最佳的出行安排。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is 12 years old. She is very interested in Shanxi. She will go to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Shanxi in spring with her family. Last week, she made a handbook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旅行指南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340768"/>
            <a:ext cx="9478768" cy="78556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2727943-45EC-809A-0823-E50B94936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2391593"/>
            <a:ext cx="2520280" cy="42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>
            <a:extLst>
              <a:ext uri="{FF2B5EF4-FFF2-40B4-BE49-F238E27FC236}">
                <a16:creationId xmlns:a16="http://schemas.microsoft.com/office/drawing/2014/main" id="{AF377778-A0A0-C98A-318D-6EE98BBE7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30" y="1484784"/>
            <a:ext cx="11499416" cy="527632"/>
          </a:xfrm>
          <a:prstGeom prst="rect">
            <a:avLst/>
          </a:prstGeom>
        </p:spPr>
      </p:pic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169E13C0-CBD7-8653-3E56-FD369506E6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010088"/>
              </p:ext>
            </p:extLst>
          </p:nvPr>
        </p:nvGraphicFramePr>
        <p:xfrm>
          <a:off x="356430" y="2007128"/>
          <a:ext cx="11499416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59977">
                  <a:extLst>
                    <a:ext uri="{9D8B030D-6E8A-4147-A177-3AD203B41FA5}">
                      <a16:colId xmlns:a16="http://schemas.microsoft.com/office/drawing/2014/main" val="145458065"/>
                    </a:ext>
                  </a:extLst>
                </a:gridCol>
                <a:gridCol w="11039439">
                  <a:extLst>
                    <a:ext uri="{9D8B030D-6E8A-4147-A177-3AD203B41FA5}">
                      <a16:colId xmlns:a16="http://schemas.microsoft.com/office/drawing/2014/main" val="12726415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一般疑问句，通常读升调。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want to visit the UN building?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want to go inside?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特殊疑问句，通常读降调。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many member states are there in the UN?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it?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4558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6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55D355A4-0FC1-0E19-DF8F-4B91D9DA9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775659"/>
              </p:ext>
            </p:extLst>
          </p:nvPr>
        </p:nvGraphicFramePr>
        <p:xfrm>
          <a:off x="334566" y="764704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3168352">
                  <a:extLst>
                    <a:ext uri="{9D8B030D-6E8A-4147-A177-3AD203B41FA5}">
                      <a16:colId xmlns:a16="http://schemas.microsoft.com/office/drawing/2014/main" val="465743714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68870857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2093577994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980137149"/>
                    </a:ext>
                  </a:extLst>
                </a:gridCol>
              </a:tblGrid>
              <a:tr h="350033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Tourist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Handbook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Shanxi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430090"/>
                  </a:ext>
                </a:extLst>
              </a:tr>
              <a:tr h="74772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Famous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9284872"/>
                  </a:ext>
                </a:extLst>
              </a:tr>
              <a:tr h="7450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Yungang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Grottoes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云冈石窟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7732147"/>
                  </a:ext>
                </a:extLst>
              </a:tr>
              <a:tr h="15404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Xuankong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Temple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悬空寺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outdoor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temple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another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2119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E11A70C4-A81E-5BF2-84BD-28CB63BB06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291234"/>
              </p:ext>
            </p:extLst>
          </p:nvPr>
        </p:nvGraphicFramePr>
        <p:xfrm>
          <a:off x="334566" y="1407138"/>
          <a:ext cx="11521279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3456384">
                  <a:extLst>
                    <a:ext uri="{9D8B030D-6E8A-4147-A177-3AD203B41FA5}">
                      <a16:colId xmlns:a16="http://schemas.microsoft.com/office/drawing/2014/main" val="1726969572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690048223"/>
                    </a:ext>
                  </a:extLst>
                </a:gridCol>
                <a:gridCol w="3530695">
                  <a:extLst>
                    <a:ext uri="{9D8B030D-6E8A-4147-A177-3AD203B41FA5}">
                      <a16:colId xmlns:a16="http://schemas.microsoft.com/office/drawing/2014/main" val="3910854036"/>
                    </a:ext>
                  </a:extLst>
                </a:gridCol>
                <a:gridCol w="1725888">
                  <a:extLst>
                    <a:ext uri="{9D8B030D-6E8A-4147-A177-3AD203B41FA5}">
                      <a16:colId xmlns:a16="http://schemas.microsoft.com/office/drawing/2014/main" val="3850403591"/>
                    </a:ext>
                  </a:extLst>
                </a:gridCol>
              </a:tblGrid>
              <a:tr h="379129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Tourist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Handbook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Shanxi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773176"/>
                  </a:ext>
                </a:extLst>
              </a:tr>
              <a:tr h="8098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Famous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7617176"/>
                  </a:ext>
                </a:extLst>
              </a:tr>
              <a:tr h="12377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Pagoda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Fogong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Temple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佛公寺释迦塔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831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CBFB73-B765-DBE0-7D3E-48E9371BC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FAE90761-538C-332A-2123-9AF4C1BB91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575499"/>
              </p:ext>
            </p:extLst>
          </p:nvPr>
        </p:nvGraphicFramePr>
        <p:xfrm>
          <a:off x="334566" y="1063082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3456384">
                  <a:extLst>
                    <a:ext uri="{9D8B030D-6E8A-4147-A177-3AD203B41FA5}">
                      <a16:colId xmlns:a16="http://schemas.microsoft.com/office/drawing/2014/main" val="2478448712"/>
                    </a:ext>
                  </a:extLst>
                </a:gridCol>
                <a:gridCol w="2737456">
                  <a:extLst>
                    <a:ext uri="{9D8B030D-6E8A-4147-A177-3AD203B41FA5}">
                      <a16:colId xmlns:a16="http://schemas.microsoft.com/office/drawing/2014/main" val="1480291945"/>
                    </a:ext>
                  </a:extLst>
                </a:gridCol>
                <a:gridCol w="3601552">
                  <a:extLst>
                    <a:ext uri="{9D8B030D-6E8A-4147-A177-3AD203B41FA5}">
                      <a16:colId xmlns:a16="http://schemas.microsoft.com/office/drawing/2014/main" val="4088035489"/>
                    </a:ext>
                  </a:extLst>
                </a:gridCol>
                <a:gridCol w="1725888">
                  <a:extLst>
                    <a:ext uri="{9D8B030D-6E8A-4147-A177-3AD203B41FA5}">
                      <a16:colId xmlns:a16="http://schemas.microsoft.com/office/drawing/2014/main" val="598451583"/>
                    </a:ext>
                  </a:extLst>
                </a:gridCol>
              </a:tblGrid>
              <a:tr h="521837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Tourist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Handbook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Shanxi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781998"/>
                  </a:ext>
                </a:extLst>
              </a:tr>
              <a:tr h="11147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Famous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4825513"/>
                  </a:ext>
                </a:extLst>
              </a:tr>
              <a:tr h="28893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Wutai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adults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4873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49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D5CEF75-0BB6-57D7-0939-7913C62D92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26732"/>
              </p:ext>
            </p:extLst>
          </p:nvPr>
        </p:nvGraphicFramePr>
        <p:xfrm>
          <a:off x="406574" y="1063082"/>
          <a:ext cx="11377263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3413179">
                  <a:extLst>
                    <a:ext uri="{9D8B030D-6E8A-4147-A177-3AD203B41FA5}">
                      <a16:colId xmlns:a16="http://schemas.microsoft.com/office/drawing/2014/main" val="330772090"/>
                    </a:ext>
                  </a:extLst>
                </a:gridCol>
                <a:gridCol w="2703238">
                  <a:extLst>
                    <a:ext uri="{9D8B030D-6E8A-4147-A177-3AD203B41FA5}">
                      <a16:colId xmlns:a16="http://schemas.microsoft.com/office/drawing/2014/main" val="4198628263"/>
                    </a:ext>
                  </a:extLst>
                </a:gridCol>
                <a:gridCol w="3556532">
                  <a:extLst>
                    <a:ext uri="{9D8B030D-6E8A-4147-A177-3AD203B41FA5}">
                      <a16:colId xmlns:a16="http://schemas.microsoft.com/office/drawing/2014/main" val="2366536704"/>
                    </a:ext>
                  </a:extLst>
                </a:gridCol>
                <a:gridCol w="1704314">
                  <a:extLst>
                    <a:ext uri="{9D8B030D-6E8A-4147-A177-3AD203B41FA5}">
                      <a16:colId xmlns:a16="http://schemas.microsoft.com/office/drawing/2014/main" val="848296344"/>
                    </a:ext>
                  </a:extLst>
                </a:gridCol>
              </a:tblGrid>
              <a:tr h="521837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Tourist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Handbook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Shanxi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027048"/>
                  </a:ext>
                </a:extLst>
              </a:tr>
              <a:tr h="11147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Famous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1770958"/>
                  </a:ext>
                </a:extLst>
              </a:tr>
              <a:tr h="28893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Western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Heaven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adults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6983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949508"/>
          </a:xfrm>
        </p:spPr>
        <p:txBody>
          <a:bodyPr/>
          <a:lstStyle/>
          <a:p>
            <a:pPr marL="1792288" indent="-1792288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Lucy wants to walk along all of Yungang Grottoes in one day, she should get there before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2288" hangingPunct="0">
              <a:tabLst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	B. 16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	C. 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0BCC9C9-EC11-BA2B-9B67-F2C58B3D3D5C}"/>
              </a:ext>
            </a:extLst>
          </p:cNvPr>
          <p:cNvSpPr txBox="1"/>
          <p:nvPr/>
        </p:nvSpPr>
        <p:spPr>
          <a:xfrm>
            <a:off x="954590" y="947904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D0CC52E5-4A36-4E3C-8399-9362B12D6312}"/>
              </a:ext>
            </a:extLst>
          </p:cNvPr>
          <p:cNvSpPr txBox="1">
            <a:spLocks/>
          </p:cNvSpPr>
          <p:nvPr/>
        </p:nvSpPr>
        <p:spPr bwMode="auto">
          <a:xfrm>
            <a:off x="360854" y="2736441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75" indent="-1793875"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will visit Xuankong Temple with her father. They want to go into the temple. Then they will visit the Pagoda of Fogong Temple in the afternoon. It costs them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these tickets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eaLnBrk="1" hangingPunct="0">
              <a:tabLst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165	B. 330	C. 150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53B2960-C7D9-FCB2-94A6-5683B8FCBADC}"/>
              </a:ext>
            </a:extLst>
          </p:cNvPr>
          <p:cNvSpPr txBox="1"/>
          <p:nvPr/>
        </p:nvSpPr>
        <p:spPr>
          <a:xfrm>
            <a:off x="973846" y="2852852"/>
            <a:ext cx="440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8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729ADC3-9982-B1A1-E888-8365D3E07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17304"/>
            <a:ext cx="11485848" cy="1949508"/>
          </a:xfrm>
        </p:spPr>
        <p:txBody>
          <a:bodyPr/>
          <a:lstStyle/>
          <a:p>
            <a:pPr marL="1793875" indent="-1793875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will visit Mount Wutai in the morning in summer. She will go there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1005" algn="l"/>
                <a:tab pos="6751320" algn="l"/>
              </a:tabLst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	B. 14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	C. 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9617FE4-F84D-EA1B-D9A6-6AB343B9FF3B}"/>
              </a:ext>
            </a:extLst>
          </p:cNvPr>
          <p:cNvSpPr txBox="1"/>
          <p:nvPr/>
        </p:nvSpPr>
        <p:spPr>
          <a:xfrm>
            <a:off x="965054" y="1137288"/>
            <a:ext cx="5216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A48D6F0D-F152-03F2-4CA8-6064F376F35C}"/>
              </a:ext>
            </a:extLst>
          </p:cNvPr>
          <p:cNvSpPr txBox="1">
            <a:spLocks/>
          </p:cNvSpPr>
          <p:nvPr/>
        </p:nvSpPr>
        <p:spPr bwMode="auto">
          <a:xfrm>
            <a:off x="360854" y="2915292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04975" indent="-1704975" eaLnBrk="1" hangingPunct="0">
              <a:tabLst>
                <a:tab pos="4572000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will visit Minor Western Heaven with her father, mother and her little sister. They will pay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04975" eaLnBrk="1" hangingPunct="0">
              <a:tabLst>
                <a:tab pos="4231005" algn="l"/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35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B. 105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106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D804A7A-98E3-D788-9798-478F8F5FD38C}"/>
              </a:ext>
            </a:extLst>
          </p:cNvPr>
          <p:cNvSpPr txBox="1"/>
          <p:nvPr/>
        </p:nvSpPr>
        <p:spPr>
          <a:xfrm>
            <a:off x="963382" y="3026484"/>
            <a:ext cx="5233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400" y="3074104"/>
            <a:ext cx="2736304" cy="45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4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04956C49-F536-896C-AF77-2E92CC5B86BF}"/>
              </a:ext>
            </a:extLst>
          </p:cNvPr>
          <p:cNvSpPr/>
          <p:nvPr/>
        </p:nvSpPr>
        <p:spPr bwMode="auto">
          <a:xfrm>
            <a:off x="360853" y="1215804"/>
            <a:ext cx="11468706" cy="4521264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12" name="内容占位符 11">
            <a:extLst>
              <a:ext uri="{FF2B5EF4-FFF2-40B4-BE49-F238E27FC236}">
                <a16:creationId xmlns:a16="http://schemas.microsoft.com/office/drawing/2014/main" id="{E4239E38-5FD9-28FF-6E05-E98FDBF19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76560"/>
            <a:ext cx="11485848" cy="3888500"/>
          </a:xfrm>
        </p:spPr>
        <p:txBody>
          <a:bodyPr/>
          <a:lstStyle/>
          <a:p>
            <a:pPr algn="ctr" hangingPunct="0"/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非连续文本阅读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提取关键信息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阅读题目时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先标出关键词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如年龄、剂量、时间等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再回到原文定位相关信息。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注意细节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如药品的使用期限等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往往是解题的关键。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逻辑推理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根据已知信息推断未知信息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如通过年龄判断剂量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通过日期判断是否过期。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3F04271-C716-F9B7-C653-A47CC1E99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51" y="1196752"/>
            <a:ext cx="1944216" cy="59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828E08B-BE91-5F00-D392-EE5FAF9D83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376852"/>
              </p:ext>
            </p:extLst>
          </p:nvPr>
        </p:nvGraphicFramePr>
        <p:xfrm>
          <a:off x="406574" y="1412776"/>
          <a:ext cx="1137726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55091">
                  <a:extLst>
                    <a:ext uri="{9D8B030D-6E8A-4147-A177-3AD203B41FA5}">
                      <a16:colId xmlns:a16="http://schemas.microsoft.com/office/drawing/2014/main" val="3497850901"/>
                    </a:ext>
                  </a:extLst>
                </a:gridCol>
                <a:gridCol w="10922173">
                  <a:extLst>
                    <a:ext uri="{9D8B030D-6E8A-4147-A177-3AD203B41FA5}">
                      <a16:colId xmlns:a16="http://schemas.microsoft.com/office/drawing/2014/main" val="32787790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flag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旗；国旗　</a:t>
                      </a:r>
                      <a:r>
                        <a:rPr lang="en-US" alt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around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在四周，到处　</a:t>
                      </a:r>
                      <a:r>
                        <a:rPr lang="en-US" alt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inside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向室内，向里面　　</a:t>
                      </a:r>
                      <a:endParaRPr lang="en-US" alt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应该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inside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是介词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向室内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向里面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其对应词是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outside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是情态动词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应该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通常用来表示现在或将来的责任或义务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后面跟动词原形。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163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91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0008447A-27A5-EFC0-0C94-36B192D88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790895"/>
              </p:ext>
            </p:extLst>
          </p:nvPr>
        </p:nvGraphicFramePr>
        <p:xfrm>
          <a:off x="609600" y="1340768"/>
          <a:ext cx="10971213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65179">
                  <a:extLst>
                    <a:ext uri="{9D8B030D-6E8A-4147-A177-3AD203B41FA5}">
                      <a16:colId xmlns:a16="http://schemas.microsoft.com/office/drawing/2014/main" val="2158934213"/>
                    </a:ext>
                  </a:extLst>
                </a:gridCol>
                <a:gridCol w="10506034">
                  <a:extLst>
                    <a:ext uri="{9D8B030D-6E8A-4147-A177-3AD203B41FA5}">
                      <a16:colId xmlns:a16="http://schemas.microsoft.com/office/drawing/2014/main" val="36114246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 around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到处，遍及　　　　　</a:t>
                      </a:r>
                      <a:endParaRPr lang="en-US" alt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member state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成员国　　　　　</a:t>
                      </a:r>
                      <a:endParaRPr lang="en-US" alt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UN building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联合国大楼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 around the world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全世界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one of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之一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Great Wall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长城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big family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一个大家庭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go inside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进去里面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412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8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701E3-D1BE-3679-EDE1-D2312F8029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E3B1DB4F-E9B7-8B14-30F8-47E74DB4FE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374045"/>
              </p:ext>
            </p:extLst>
          </p:nvPr>
        </p:nvGraphicFramePr>
        <p:xfrm>
          <a:off x="406574" y="1079024"/>
          <a:ext cx="11449272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485451">
                  <a:extLst>
                    <a:ext uri="{9D8B030D-6E8A-4147-A177-3AD203B41FA5}">
                      <a16:colId xmlns:a16="http://schemas.microsoft.com/office/drawing/2014/main" val="1133352009"/>
                    </a:ext>
                  </a:extLst>
                </a:gridCol>
                <a:gridCol w="10963821">
                  <a:extLst>
                    <a:ext uri="{9D8B030D-6E8A-4147-A177-3AD203B41FA5}">
                      <a16:colId xmlns:a16="http://schemas.microsoft.com/office/drawing/2014/main" val="85937521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Do you want to visit China?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你想参观中国吗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这是一般现在时的一般疑问句。当谓语动词为实义动词时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一般现在时的一般疑问句用助动词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开头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其肯定回答为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do/does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否定回答为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t/doesn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Here’s the flag of China.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这是中国国旗。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Many countries give presents to the UN.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许多国家送礼物给联合国。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把某物给某人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当宾语为代词时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要放在中间。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54" marR="18954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3473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62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69D7C-DABF-FDEB-610F-3A1EC66D1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2E9D2049-1109-3F6A-0D0E-208A5CACA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26851"/>
              </p:ext>
            </p:extLst>
          </p:nvPr>
        </p:nvGraphicFramePr>
        <p:xfrm>
          <a:off x="406574" y="1325730"/>
          <a:ext cx="11377264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82398">
                  <a:extLst>
                    <a:ext uri="{9D8B030D-6E8A-4147-A177-3AD203B41FA5}">
                      <a16:colId xmlns:a16="http://schemas.microsoft.com/office/drawing/2014/main" val="188412781"/>
                    </a:ext>
                  </a:extLst>
                </a:gridCol>
                <a:gridCol w="10894866">
                  <a:extLst>
                    <a:ext uri="{9D8B030D-6E8A-4147-A177-3AD203B41FA5}">
                      <a16:colId xmlns:a16="http://schemas.microsoft.com/office/drawing/2014/main" val="109310630"/>
                    </a:ext>
                  </a:extLst>
                </a:gridCol>
              </a:tblGrid>
              <a:tr h="33123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I want to show Daming one of the presents from China.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我想给大明展示一份来自中国的礼物。</a:t>
                      </a:r>
                    </a:p>
                    <a:p>
                      <a:pPr algn="di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spc="-10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spc="-10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“……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之一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后面可以跟复数代词和复数</a:t>
                      </a:r>
                      <a:endParaRPr lang="en-US" alt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名词。</a:t>
                      </a:r>
                      <a:endParaRPr 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可以作动词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也可以作名词。常用的句型和短语有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展示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把某物展示给某人看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54" marR="18954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7872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60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57764-A688-24BF-A500-92466FD22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C18ED594-CBB7-2FDD-F986-25859BAED0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65278"/>
              </p:ext>
            </p:extLst>
          </p:nvPr>
        </p:nvGraphicFramePr>
        <p:xfrm>
          <a:off x="334566" y="1124744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488504">
                  <a:extLst>
                    <a:ext uri="{9D8B030D-6E8A-4147-A177-3AD203B41FA5}">
                      <a16:colId xmlns:a16="http://schemas.microsoft.com/office/drawing/2014/main" val="1130161082"/>
                    </a:ext>
                  </a:extLst>
                </a:gridCol>
                <a:gridCol w="11032776">
                  <a:extLst>
                    <a:ext uri="{9D8B030D-6E8A-4147-A177-3AD203B41FA5}">
                      <a16:colId xmlns:a16="http://schemas.microsoft.com/office/drawing/2014/main" val="19196800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名词复数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作主语时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谓语动词用第三人称单数形式。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boys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America.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其中一个男孩来自美国。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形容词最高级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名词复数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之一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tallest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boys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汤姆是我们班里最高的男孩之一。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lots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mountains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lakes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Guilin.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并且桂林有许多山和湖。</a:t>
                      </a:r>
                      <a:endParaRPr 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954" marR="18954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7889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911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1F0126B5-7684-450D-D293-3D6220A75F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604536"/>
              </p:ext>
            </p:extLst>
          </p:nvPr>
        </p:nvGraphicFramePr>
        <p:xfrm>
          <a:off x="334566" y="1672209"/>
          <a:ext cx="11521280" cy="3412975"/>
        </p:xfrm>
        <a:graphic>
          <a:graphicData uri="http://schemas.openxmlformats.org/drawingml/2006/table">
            <a:tbl>
              <a:tblPr firstRow="1" firstCol="1" bandRow="1"/>
              <a:tblGrid>
                <a:gridCol w="488502">
                  <a:extLst>
                    <a:ext uri="{9D8B030D-6E8A-4147-A177-3AD203B41FA5}">
                      <a16:colId xmlns:a16="http://schemas.microsoft.com/office/drawing/2014/main" val="1259721132"/>
                    </a:ext>
                  </a:extLst>
                </a:gridCol>
                <a:gridCol w="11032778">
                  <a:extLst>
                    <a:ext uri="{9D8B030D-6E8A-4147-A177-3AD203B41FA5}">
                      <a16:colId xmlns:a16="http://schemas.microsoft.com/office/drawing/2014/main" val="2103119274"/>
                    </a:ext>
                  </a:extLst>
                </a:gridCol>
              </a:tblGrid>
              <a:tr h="34129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表达某地有某物的倒装句：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 is/are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此句型是由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引导的倒装句，正常语序为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is/are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。当主语是名词或名词性短语时，要用全部倒装结构，即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“Here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＋谓语＋主语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；当主语是人称代词时要用部分倒装结构，即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“Here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＋主语＋谓语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。注意谓语动词要与主语的单复数保持一致。</a:t>
                      </a:r>
                    </a:p>
                  </a:txBody>
                  <a:tcPr marL="47750" marR="4775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999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42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350C4-0199-1AB4-340C-E9513B1F1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2843A17F-55AD-5B57-D8C4-396B69A522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355673"/>
              </p:ext>
            </p:extLst>
          </p:nvPr>
        </p:nvGraphicFramePr>
        <p:xfrm>
          <a:off x="334566" y="1888233"/>
          <a:ext cx="11521280" cy="2620887"/>
        </p:xfrm>
        <a:graphic>
          <a:graphicData uri="http://schemas.openxmlformats.org/drawingml/2006/table">
            <a:tbl>
              <a:tblPr firstRow="1" firstCol="1" bandRow="1"/>
              <a:tblGrid>
                <a:gridCol w="488502">
                  <a:extLst>
                    <a:ext uri="{9D8B030D-6E8A-4147-A177-3AD203B41FA5}">
                      <a16:colId xmlns:a16="http://schemas.microsoft.com/office/drawing/2014/main" val="1259721132"/>
                    </a:ext>
                  </a:extLst>
                </a:gridCol>
                <a:gridCol w="11032778">
                  <a:extLst>
                    <a:ext uri="{9D8B030D-6E8A-4147-A177-3AD203B41FA5}">
                      <a16:colId xmlns:a16="http://schemas.microsoft.com/office/drawing/2014/main" val="2103119274"/>
                    </a:ext>
                  </a:extLst>
                </a:gridCol>
              </a:tblGrid>
              <a:tr h="262088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表达自己意愿的句型：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 to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＋动词原形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 to do 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想要做某事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“would like to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＋动词原形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.”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也可以用于表达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想要做某事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没有人称和数的变化。</a:t>
                      </a:r>
                    </a:p>
                  </a:txBody>
                  <a:tcPr marL="47750" marR="4775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999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10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2087</Words>
  <Application>Microsoft Office PowerPoint</Application>
  <PresentationFormat>自定义</PresentationFormat>
  <Paragraphs>229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374</cp:revision>
  <dcterms:created xsi:type="dcterms:W3CDTF">2020-11-06T05:24:00Z</dcterms:created>
  <dcterms:modified xsi:type="dcterms:W3CDTF">2025-06-30T09:21:14Z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